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8" r:id="rId2"/>
    <p:sldId id="406" r:id="rId3"/>
    <p:sldId id="379" r:id="rId4"/>
    <p:sldId id="380" r:id="rId5"/>
    <p:sldId id="381" r:id="rId6"/>
    <p:sldId id="382" r:id="rId7"/>
    <p:sldId id="383" r:id="rId8"/>
    <p:sldId id="385" r:id="rId9"/>
    <p:sldId id="386" r:id="rId10"/>
    <p:sldId id="387" r:id="rId11"/>
    <p:sldId id="388" r:id="rId12"/>
    <p:sldId id="389" r:id="rId13"/>
    <p:sldId id="390" r:id="rId14"/>
    <p:sldId id="399" r:id="rId15"/>
    <p:sldId id="391" r:id="rId16"/>
    <p:sldId id="400" r:id="rId17"/>
    <p:sldId id="392" r:id="rId18"/>
    <p:sldId id="393" r:id="rId19"/>
    <p:sldId id="384" r:id="rId20"/>
    <p:sldId id="394" r:id="rId21"/>
    <p:sldId id="404" r:id="rId22"/>
    <p:sldId id="405" r:id="rId23"/>
    <p:sldId id="398" r:id="rId24"/>
    <p:sldId id="396" r:id="rId25"/>
    <p:sldId id="403" r:id="rId26"/>
  </p:sldIdLst>
  <p:sldSz cx="12192000" cy="6858000"/>
  <p:notesSz cx="10002838" cy="688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3" autoAdjust="0"/>
    <p:restoredTop sz="94707" autoAdjust="0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65963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7410881-4BA1-4D4F-84FC-FC582BCC1199}" type="datetimeFigureOut">
              <a:rPr lang="fr-CH" smtClean="0"/>
              <a:t>14.03.2024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65963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4F20C39D-5041-4F3D-A1B0-50240BB0449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1672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65788" y="0"/>
            <a:ext cx="43354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C9468-7D49-4EDF-8190-D7E9465838E5}" type="datetimeFigureOut">
              <a:rPr lang="fr-CH" smtClean="0"/>
              <a:t>14.03.2024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0125" y="3311525"/>
            <a:ext cx="8002588" cy="27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37325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65788" y="6537325"/>
            <a:ext cx="4335462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9084E-7801-40F8-8ADC-2808BB03F27C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8956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1895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3243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163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5779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892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5087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082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3951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084E-7801-40F8-8ADC-2808BB03F27C}" type="slidenum">
              <a:rPr lang="fr-CH" smtClean="0"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448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neige&#10;&#10;Description générée automatiquement">
            <a:extLst>
              <a:ext uri="{FF2B5EF4-FFF2-40B4-BE49-F238E27FC236}">
                <a16:creationId xmlns:a16="http://schemas.microsoft.com/office/drawing/2014/main" id="{9F8E4896-00D9-474F-BE7B-1E3FAF8A1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6400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22886"/>
            <a:ext cx="10515600" cy="31591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400" b="1">
                <a:solidFill>
                  <a:srgbClr val="0161A9"/>
                </a:solidFill>
                <a:latin typeface="+mn-lt"/>
              </a:defRPr>
            </a:lvl1pPr>
          </a:lstStyle>
          <a:p>
            <a:r>
              <a:rPr lang="fr-FR" dirty="0"/>
              <a:t>RETROSPECTIVE 2021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0" y="1825625"/>
            <a:ext cx="12192000" cy="412813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6600" b="1">
                <a:solidFill>
                  <a:srgbClr val="0161A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6592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F435-BED7-4096-9166-322874A0C198}" type="datetimeFigureOut">
              <a:rPr lang="fr-CH" smtClean="0"/>
              <a:t>14.03.2024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D609-6328-49D1-90EF-771514D3134B}" type="slidenum">
              <a:rPr lang="fr-CH" smtClean="0"/>
              <a:t>‹N°›</a:t>
            </a:fld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E00657-33C4-3343-B17F-52689E887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4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g"/><Relationship Id="rId7" Type="http://schemas.openxmlformats.org/officeDocument/2006/relationships/image" Target="../media/image9.jpe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2ahUKEwja4drA5M3lAhWSY1AKHViiC0IQjRx6BAgBEAQ&amp;url=https://www.netclipart.com/isee/iJixRT_question-mark-clipart-smile-question-animated-question-mark/&amp;psig=AOvVaw23qDRYW5tdeHSklMwWy5Bf&amp;ust=15728605330714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idx="1"/>
          </p:nvPr>
        </p:nvSpPr>
        <p:spPr>
          <a:xfrm>
            <a:off x="862330" y="674508"/>
            <a:ext cx="10598150" cy="4768850"/>
          </a:xfrm>
        </p:spPr>
        <p:txBody>
          <a:bodyPr>
            <a:normAutofit fontScale="97500"/>
          </a:bodyPr>
          <a:lstStyle/>
          <a:p>
            <a:br>
              <a:rPr lang="fr-CH" dirty="0">
                <a:solidFill>
                  <a:srgbClr val="0070C0"/>
                </a:solidFill>
              </a:rPr>
            </a:b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sz="6800" dirty="0">
                <a:solidFill>
                  <a:srgbClr val="0070C0"/>
                </a:solidFill>
              </a:rPr>
              <a:t>Présentation</a:t>
            </a:r>
            <a:br>
              <a:rPr lang="fr-CH" sz="6800" dirty="0">
                <a:solidFill>
                  <a:srgbClr val="0070C0"/>
                </a:solidFill>
              </a:rPr>
            </a:br>
            <a:r>
              <a:rPr lang="fr-CH" sz="6800" dirty="0">
                <a:solidFill>
                  <a:srgbClr val="0070C0"/>
                </a:solidFill>
              </a:rPr>
              <a:t>du décolletage </a:t>
            </a:r>
            <a:br>
              <a:rPr lang="fr-CH" sz="6800" dirty="0">
                <a:solidFill>
                  <a:srgbClr val="0070C0"/>
                </a:solidFill>
              </a:rPr>
            </a:br>
            <a:r>
              <a:rPr lang="fr-CH" sz="6800" dirty="0">
                <a:solidFill>
                  <a:srgbClr val="0070C0"/>
                </a:solidFill>
              </a:rPr>
              <a:t>et de ses métiers</a:t>
            </a:r>
          </a:p>
        </p:txBody>
      </p:sp>
    </p:spTree>
    <p:extLst>
      <p:ext uri="{BB962C8B-B14F-4D97-AF65-F5344CB8AC3E}">
        <p14:creationId xmlns:p14="http://schemas.microsoft.com/office/powerpoint/2010/main" val="11539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1552921" y="1301641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80" y="87683"/>
            <a:ext cx="5073481" cy="50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552920" y="1763073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H" sz="5400" b="0" dirty="0">
                <a:solidFill>
                  <a:srgbClr val="0070C0"/>
                </a:solidFill>
              </a:rPr>
              <a:t>Ces pièces usinées</a:t>
            </a:r>
            <a:br>
              <a:rPr lang="fr-CH" sz="5400" b="0" dirty="0">
                <a:solidFill>
                  <a:srgbClr val="0070C0"/>
                </a:solidFill>
              </a:rPr>
            </a:br>
            <a:r>
              <a:rPr lang="fr-CH" sz="5400" b="0" dirty="0">
                <a:solidFill>
                  <a:srgbClr val="0070C0"/>
                </a:solidFill>
              </a:rPr>
              <a:t>sont </a:t>
            </a:r>
            <a:r>
              <a:rPr lang="fr-CH" sz="5400" dirty="0">
                <a:solidFill>
                  <a:srgbClr val="0070C0"/>
                </a:solidFill>
              </a:rPr>
              <a:t>assemblées</a:t>
            </a:r>
            <a:r>
              <a:rPr lang="fr-CH" sz="5400" b="0" dirty="0">
                <a:solidFill>
                  <a:srgbClr val="0070C0"/>
                </a:solidFill>
              </a:rPr>
              <a:t> </a:t>
            </a:r>
            <a:br>
              <a:rPr lang="fr-CH" sz="5400" b="0" dirty="0">
                <a:solidFill>
                  <a:srgbClr val="0070C0"/>
                </a:solidFill>
              </a:rPr>
            </a:br>
            <a:r>
              <a:rPr lang="fr-CH" sz="5400" b="0" dirty="0">
                <a:solidFill>
                  <a:srgbClr val="0070C0"/>
                </a:solidFill>
              </a:rPr>
              <a:t>pour en faire une </a:t>
            </a:r>
            <a:br>
              <a:rPr lang="fr-CH" sz="5400" b="0" dirty="0">
                <a:solidFill>
                  <a:srgbClr val="0070C0"/>
                </a:solidFill>
              </a:rPr>
            </a:br>
            <a:r>
              <a:rPr lang="fr-CH" sz="5400" b="0" dirty="0">
                <a:solidFill>
                  <a:srgbClr val="0070C0"/>
                </a:solidFill>
              </a:rPr>
              <a:t>montre.</a:t>
            </a:r>
          </a:p>
        </p:txBody>
      </p:sp>
    </p:spTree>
    <p:extLst>
      <p:ext uri="{BB962C8B-B14F-4D97-AF65-F5344CB8AC3E}">
        <p14:creationId xmlns:p14="http://schemas.microsoft.com/office/powerpoint/2010/main" val="24911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213976" y="1211095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52921" y="149351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55" y="75977"/>
            <a:ext cx="2880165" cy="2880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552919" y="929091"/>
            <a:ext cx="8914900" cy="471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H" sz="4800" b="0" dirty="0">
                <a:solidFill>
                  <a:srgbClr val="0070C0"/>
                </a:solidFill>
              </a:rPr>
              <a:t>Les professionnel(le)s du décolletage participent ainsi</a:t>
            </a:r>
          </a:p>
          <a:p>
            <a:pPr algn="l"/>
            <a:r>
              <a:rPr lang="fr-CH" sz="4800" dirty="0">
                <a:solidFill>
                  <a:srgbClr val="0070C0"/>
                </a:solidFill>
              </a:rPr>
              <a:t>aux formidables performances</a:t>
            </a:r>
            <a:br>
              <a:rPr lang="fr-CH" sz="4800" dirty="0">
                <a:solidFill>
                  <a:srgbClr val="0070C0"/>
                </a:solidFill>
              </a:rPr>
            </a:br>
            <a:r>
              <a:rPr lang="fr-CH" sz="4800" dirty="0">
                <a:solidFill>
                  <a:srgbClr val="0070C0"/>
                </a:solidFill>
              </a:rPr>
              <a:t>de l’industrie horlogère suisse</a:t>
            </a:r>
            <a:r>
              <a:rPr lang="fr-CH" sz="4800" b="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0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177761" y="1134001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52921" y="149351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32" y="1322698"/>
            <a:ext cx="4677428" cy="538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7E0E8A7-03E3-449D-9E24-15FA52905A70}"/>
              </a:ext>
            </a:extLst>
          </p:cNvPr>
          <p:cNvSpPr txBox="1">
            <a:spLocks/>
          </p:cNvSpPr>
          <p:nvPr/>
        </p:nvSpPr>
        <p:spPr>
          <a:xfrm>
            <a:off x="1454856" y="1699069"/>
            <a:ext cx="4299320" cy="172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H" sz="3600" b="0" dirty="0">
                <a:solidFill>
                  <a:srgbClr val="0070C0"/>
                </a:solidFill>
              </a:rPr>
              <a:t>Deuxième exemple</a:t>
            </a:r>
            <a:br>
              <a:rPr lang="fr-CH" sz="3700" b="0" dirty="0">
                <a:solidFill>
                  <a:srgbClr val="0070C0"/>
                </a:solidFill>
              </a:rPr>
            </a:br>
            <a:br>
              <a:rPr lang="fr-CH" sz="3700" b="0" dirty="0">
                <a:solidFill>
                  <a:srgbClr val="0070C0"/>
                </a:solidFill>
              </a:rPr>
            </a:br>
            <a:r>
              <a:rPr lang="fr-CH" sz="6000" b="0" dirty="0">
                <a:solidFill>
                  <a:srgbClr val="0070C0"/>
                </a:solidFill>
              </a:rPr>
              <a:t>Pour …</a:t>
            </a:r>
            <a:endParaRPr lang="fr-CH" sz="6000" dirty="0">
              <a:solidFill>
                <a:srgbClr val="0070C0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68008A1-7CA6-41C5-BA4F-130016E6106B}"/>
              </a:ext>
            </a:extLst>
          </p:cNvPr>
          <p:cNvSpPr txBox="1">
            <a:spLocks/>
          </p:cNvSpPr>
          <p:nvPr/>
        </p:nvSpPr>
        <p:spPr>
          <a:xfrm>
            <a:off x="1454856" y="3033547"/>
            <a:ext cx="4299320" cy="204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H" sz="5500" dirty="0">
                <a:solidFill>
                  <a:srgbClr val="0070C0"/>
                </a:solidFill>
              </a:rPr>
              <a:t>la santé des personnes !</a:t>
            </a:r>
          </a:p>
        </p:txBody>
      </p:sp>
    </p:spTree>
    <p:extLst>
      <p:ext uri="{BB962C8B-B14F-4D97-AF65-F5344CB8AC3E}">
        <p14:creationId xmlns:p14="http://schemas.microsoft.com/office/powerpoint/2010/main" val="36059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102712" y="592667"/>
            <a:ext cx="9768636" cy="8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5400" b="0" dirty="0">
                <a:solidFill>
                  <a:srgbClr val="0070C0"/>
                </a:solidFill>
              </a:rPr>
              <a:t> Exemple de chirurgie réparatrice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52921" y="1493519"/>
            <a:ext cx="3482542" cy="216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3456" y="1806382"/>
            <a:ext cx="8001000" cy="359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16" y="2076093"/>
            <a:ext cx="8383170" cy="4534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9586" y="5095927"/>
            <a:ext cx="18801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800" b="1" dirty="0">
                <a:solidFill>
                  <a:srgbClr val="0070C0"/>
                </a:solidFill>
              </a:rPr>
              <a:t>Pièces</a:t>
            </a:r>
          </a:p>
          <a:p>
            <a:pPr algn="ctr"/>
            <a:r>
              <a:rPr lang="fr-CH" sz="2800" b="1" dirty="0">
                <a:solidFill>
                  <a:srgbClr val="0070C0"/>
                </a:solidFill>
              </a:rPr>
              <a:t>décolletées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36C356-4C1D-488D-8EDC-BD9F4AB4E93B}"/>
              </a:ext>
            </a:extLst>
          </p:cNvPr>
          <p:cNvSpPr/>
          <p:nvPr/>
        </p:nvSpPr>
        <p:spPr>
          <a:xfrm>
            <a:off x="3472717" y="2076093"/>
            <a:ext cx="1951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solidFill>
                  <a:srgbClr val="0070C0"/>
                </a:solidFill>
              </a:rPr>
              <a:t>Pour la colonne</a:t>
            </a:r>
            <a:br>
              <a:rPr lang="fr-CH" sz="2400" dirty="0">
                <a:solidFill>
                  <a:srgbClr val="0070C0"/>
                </a:solidFill>
              </a:rPr>
            </a:br>
            <a:r>
              <a:rPr lang="fr-CH" sz="2400" dirty="0">
                <a:solidFill>
                  <a:srgbClr val="0070C0"/>
                </a:solidFill>
              </a:rPr>
              <a:t>vertébrale</a:t>
            </a:r>
          </a:p>
        </p:txBody>
      </p:sp>
    </p:spTree>
    <p:extLst>
      <p:ext uri="{BB962C8B-B14F-4D97-AF65-F5344CB8AC3E}">
        <p14:creationId xmlns:p14="http://schemas.microsoft.com/office/powerpoint/2010/main" val="12915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149826" y="486867"/>
            <a:ext cx="9791836" cy="9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5400" b="0" dirty="0">
                <a:solidFill>
                  <a:srgbClr val="0070C0"/>
                </a:solidFill>
              </a:rPr>
              <a:t> Exemple de chirurgie réparatrice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52921" y="149351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3456" y="1806382"/>
            <a:ext cx="8001000" cy="359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50" y="2081530"/>
            <a:ext cx="8326012" cy="44583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78BD2E-4ED2-4410-B6C9-3B59C48B584C}"/>
              </a:ext>
            </a:extLst>
          </p:cNvPr>
          <p:cNvSpPr/>
          <p:nvPr/>
        </p:nvSpPr>
        <p:spPr>
          <a:xfrm>
            <a:off x="1735520" y="5311226"/>
            <a:ext cx="18801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800" b="1" dirty="0">
                <a:solidFill>
                  <a:srgbClr val="0070C0"/>
                </a:solidFill>
              </a:rPr>
              <a:t>Pièces</a:t>
            </a:r>
          </a:p>
          <a:p>
            <a:pPr algn="ctr"/>
            <a:r>
              <a:rPr lang="fr-CH" sz="2800" b="1" dirty="0">
                <a:solidFill>
                  <a:srgbClr val="0070C0"/>
                </a:solidFill>
              </a:rPr>
              <a:t>décolletées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E1611-4172-4FDD-B9FE-5CEF1AFD2C79}"/>
              </a:ext>
            </a:extLst>
          </p:cNvPr>
          <p:cNvSpPr/>
          <p:nvPr/>
        </p:nvSpPr>
        <p:spPr>
          <a:xfrm>
            <a:off x="3472717" y="2076093"/>
            <a:ext cx="1951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solidFill>
                  <a:srgbClr val="0070C0"/>
                </a:solidFill>
              </a:rPr>
              <a:t>Pour la mâchoire</a:t>
            </a:r>
          </a:p>
        </p:txBody>
      </p:sp>
    </p:spTree>
    <p:extLst>
      <p:ext uri="{BB962C8B-B14F-4D97-AF65-F5344CB8AC3E}">
        <p14:creationId xmlns:p14="http://schemas.microsoft.com/office/powerpoint/2010/main" val="28002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1552921" y="1767638"/>
            <a:ext cx="10378739" cy="42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5400" b="0" dirty="0">
                <a:solidFill>
                  <a:srgbClr val="0070C0"/>
                </a:solidFill>
              </a:rPr>
              <a:t>Les professionnel(le)s du décolletage participent aussi </a:t>
            </a:r>
            <a:r>
              <a:rPr lang="fr-CH" sz="5400" dirty="0">
                <a:solidFill>
                  <a:srgbClr val="0070C0"/>
                </a:solidFill>
              </a:rPr>
              <a:t>aux formidables performances de l’industrie suisse des technologies du médical.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52921" y="149351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3456" y="1806382"/>
            <a:ext cx="8001000" cy="359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05" y="96530"/>
            <a:ext cx="3295659" cy="219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1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870200" y="234790"/>
            <a:ext cx="7340559" cy="9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5400" b="0" dirty="0">
                <a:solidFill>
                  <a:srgbClr val="0070C0"/>
                </a:solidFill>
              </a:rPr>
              <a:t>Autres domaines …</a:t>
            </a:r>
            <a:endParaRPr lang="fr-CH" sz="5400" dirty="0">
              <a:solidFill>
                <a:srgbClr val="0070C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52921" y="149351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3052" y="1769533"/>
            <a:ext cx="8001000" cy="359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4400" dirty="0">
              <a:solidFill>
                <a:srgbClr val="0070C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949351B-7419-49F0-B2C6-D0DA95BBCB5F}"/>
              </a:ext>
            </a:extLst>
          </p:cNvPr>
          <p:cNvGrpSpPr/>
          <p:nvPr/>
        </p:nvGrpSpPr>
        <p:grpSpPr>
          <a:xfrm>
            <a:off x="1606111" y="1711247"/>
            <a:ext cx="3499988" cy="5104242"/>
            <a:chOff x="1486186" y="2141489"/>
            <a:chExt cx="3499988" cy="510424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C11FCB4-5C0B-4F59-89A8-48A266553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428" y="5133183"/>
              <a:ext cx="1787859" cy="1192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age 13" descr="Une image contenant roue, Pièce auto, ciel, pneu&#10;&#10;Description générée automatiquement">
              <a:extLst>
                <a:ext uri="{FF2B5EF4-FFF2-40B4-BE49-F238E27FC236}">
                  <a16:creationId xmlns:a16="http://schemas.microsoft.com/office/drawing/2014/main" id="{F05DACE5-F892-499F-BFE6-96F85EEF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186" y="2141489"/>
              <a:ext cx="1837424" cy="1192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Image 14" descr="Une image contenant jouet, arme&#10;&#10;Description générée automatiquement">
              <a:extLst>
                <a:ext uri="{FF2B5EF4-FFF2-40B4-BE49-F238E27FC236}">
                  <a16:creationId xmlns:a16="http://schemas.microsoft.com/office/drawing/2014/main" id="{EAAAAFF5-5ECD-4CDC-ADE8-F056ED27C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492" y="3531877"/>
              <a:ext cx="1711034" cy="1281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itre 6">
              <a:extLst>
                <a:ext uri="{FF2B5EF4-FFF2-40B4-BE49-F238E27FC236}">
                  <a16:creationId xmlns:a16="http://schemas.microsoft.com/office/drawing/2014/main" id="{611DC165-E1FF-4BAC-AA6F-FDAED670F88B}"/>
                </a:ext>
              </a:extLst>
            </p:cNvPr>
            <p:cNvSpPr txBox="1">
              <a:spLocks/>
            </p:cNvSpPr>
            <p:nvPr/>
          </p:nvSpPr>
          <p:spPr>
            <a:xfrm>
              <a:off x="2038892" y="6325671"/>
              <a:ext cx="2947282" cy="9200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>
                <a:lnSpc>
                  <a:spcPct val="100000"/>
                </a:lnSpc>
                <a:spcBef>
                  <a:spcPct val="0"/>
                </a:spcBef>
                <a:buNone/>
                <a:defRPr sz="2400" b="1">
                  <a:solidFill>
                    <a:srgbClr val="0161A9"/>
                  </a:solidFill>
                  <a:ea typeface="+mj-ea"/>
                  <a:cs typeface="+mj-cs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161A9"/>
                  </a:solidFill>
                  <a:effectLst/>
                  <a:uLnTx/>
                  <a:uFillTx/>
                  <a:ea typeface="+mj-ea"/>
                  <a:cs typeface="+mj-cs"/>
                </a:rPr>
                <a:t>L'automobile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4C330DE-2ED3-4984-9C9D-ED14475F5AE7}"/>
              </a:ext>
            </a:extLst>
          </p:cNvPr>
          <p:cNvGrpSpPr/>
          <p:nvPr/>
        </p:nvGrpSpPr>
        <p:grpSpPr>
          <a:xfrm>
            <a:off x="5353552" y="3905152"/>
            <a:ext cx="3337325" cy="2988975"/>
            <a:chOff x="5002409" y="2233947"/>
            <a:chExt cx="3337325" cy="298897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D8BAF0D-47F4-4472-93CE-417D2988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7594" y="2233947"/>
              <a:ext cx="1579034" cy="1984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itre 6">
              <a:extLst>
                <a:ext uri="{FF2B5EF4-FFF2-40B4-BE49-F238E27FC236}">
                  <a16:creationId xmlns:a16="http://schemas.microsoft.com/office/drawing/2014/main" id="{70E3C84C-E47C-41FA-898C-C0F73B7F9664}"/>
                </a:ext>
              </a:extLst>
            </p:cNvPr>
            <p:cNvSpPr txBox="1">
              <a:spLocks/>
            </p:cNvSpPr>
            <p:nvPr/>
          </p:nvSpPr>
          <p:spPr>
            <a:xfrm>
              <a:off x="5002409" y="4184517"/>
              <a:ext cx="3337325" cy="10384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>
                <a:lnSpc>
                  <a:spcPct val="100000"/>
                </a:lnSpc>
                <a:spcBef>
                  <a:spcPct val="0"/>
                </a:spcBef>
                <a:buNone/>
                <a:defRPr sz="2400" b="1">
                  <a:solidFill>
                    <a:srgbClr val="0161A9"/>
                  </a:solidFill>
                  <a:ea typeface="+mj-ea"/>
                  <a:cs typeface="+mj-cs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kern="0" dirty="0"/>
                <a:t>L</a:t>
              </a: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161A9"/>
                  </a:solidFill>
                  <a:effectLst/>
                  <a:uLnTx/>
                  <a:uFillTx/>
                  <a:ea typeface="+mj-ea"/>
                  <a:cs typeface="+mj-cs"/>
                </a:rPr>
                <a:t>es instruments de musique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0C645DD-AA78-4251-9AAC-E75813B8D372}"/>
              </a:ext>
            </a:extLst>
          </p:cNvPr>
          <p:cNvGrpSpPr/>
          <p:nvPr/>
        </p:nvGrpSpPr>
        <p:grpSpPr>
          <a:xfrm>
            <a:off x="4164701" y="1456670"/>
            <a:ext cx="3205304" cy="2292047"/>
            <a:chOff x="5117037" y="4877184"/>
            <a:chExt cx="3205304" cy="2292047"/>
          </a:xfrm>
        </p:grpSpPr>
        <p:pic>
          <p:nvPicPr>
            <p:cNvPr id="21" name="Image 20" descr="Une image contenant table, table d’opération,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E69ABA3C-46E4-4E80-B2E8-EB1C0D5E1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40" y="4877184"/>
              <a:ext cx="1518793" cy="1296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itre 6">
              <a:extLst>
                <a:ext uri="{FF2B5EF4-FFF2-40B4-BE49-F238E27FC236}">
                  <a16:creationId xmlns:a16="http://schemas.microsoft.com/office/drawing/2014/main" id="{060871E5-9423-49E2-A1C3-73292C5FB351}"/>
                </a:ext>
              </a:extLst>
            </p:cNvPr>
            <p:cNvSpPr txBox="1">
              <a:spLocks/>
            </p:cNvSpPr>
            <p:nvPr/>
          </p:nvSpPr>
          <p:spPr>
            <a:xfrm>
              <a:off x="5117037" y="6389605"/>
              <a:ext cx="3205304" cy="7796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>
                <a:lnSpc>
                  <a:spcPct val="100000"/>
                </a:lnSpc>
                <a:spcBef>
                  <a:spcPct val="0"/>
                </a:spcBef>
                <a:buNone/>
                <a:defRPr sz="2400" b="1">
                  <a:solidFill>
                    <a:srgbClr val="0161A9"/>
                  </a:solidFill>
                  <a:ea typeface="+mj-ea"/>
                  <a:cs typeface="+mj-cs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kern="0" dirty="0"/>
                <a:t>Les t</a:t>
              </a: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161A9"/>
                  </a:solidFill>
                  <a:effectLst/>
                  <a:uLnTx/>
                  <a:uFillTx/>
                  <a:ea typeface="+mj-ea"/>
                  <a:cs typeface="+mj-cs"/>
                </a:rPr>
                <a:t>éléphones portables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49C3E6-8DD0-4F55-9F96-2C8D48A5A95E}"/>
              </a:ext>
            </a:extLst>
          </p:cNvPr>
          <p:cNvGrpSpPr/>
          <p:nvPr/>
        </p:nvGrpSpPr>
        <p:grpSpPr>
          <a:xfrm>
            <a:off x="8119133" y="1621458"/>
            <a:ext cx="3640077" cy="3564188"/>
            <a:chOff x="8119133" y="1621458"/>
            <a:chExt cx="3640077" cy="3564188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530F9C-BDAF-497E-BB02-3334A12BB0E7}"/>
                </a:ext>
              </a:extLst>
            </p:cNvPr>
            <p:cNvGrpSpPr/>
            <p:nvPr/>
          </p:nvGrpSpPr>
          <p:grpSpPr>
            <a:xfrm>
              <a:off x="8119133" y="1621458"/>
              <a:ext cx="3554306" cy="2539764"/>
              <a:chOff x="7937315" y="3677731"/>
              <a:chExt cx="3554306" cy="2539764"/>
            </a:xfrm>
          </p:grpSpPr>
          <p:pic>
            <p:nvPicPr>
              <p:cNvPr id="25" name="Image 24" descr="Une image contenant avion, Ingénierie aérospatiale, Transport aérien, turbine&#10;&#10;Description générée automatiquement">
                <a:extLst>
                  <a:ext uri="{FF2B5EF4-FFF2-40B4-BE49-F238E27FC236}">
                    <a16:creationId xmlns:a16="http://schemas.microsoft.com/office/drawing/2014/main" id="{090A9ADF-FD4B-4780-A36F-C68D49F03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2864" y="3807436"/>
                <a:ext cx="1304547" cy="8703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6" name="Image 25" descr="Une image contenant satellite, transport, engin spatial, station spatiale&#10;&#10;Description générée automatiquement">
                <a:extLst>
                  <a:ext uri="{FF2B5EF4-FFF2-40B4-BE49-F238E27FC236}">
                    <a16:creationId xmlns:a16="http://schemas.microsoft.com/office/drawing/2014/main" id="{47316FE4-87F6-4AA9-98D1-1C1928719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1487" y="3677731"/>
                <a:ext cx="1364463" cy="112978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Image 26" descr="Une image contenant croquis, dessin, art, encre&#10;&#10;Description générée automatiquement">
                <a:extLst>
                  <a:ext uri="{FF2B5EF4-FFF2-40B4-BE49-F238E27FC236}">
                    <a16:creationId xmlns:a16="http://schemas.microsoft.com/office/drawing/2014/main" id="{4DA31C9A-E70D-4827-A74B-ED40B6D79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949" y="5179089"/>
                <a:ext cx="2481504" cy="10384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8" name="Titre 6">
                <a:extLst>
                  <a:ext uri="{FF2B5EF4-FFF2-40B4-BE49-F238E27FC236}">
                    <a16:creationId xmlns:a16="http://schemas.microsoft.com/office/drawing/2014/main" id="{08E9C37E-65DD-4E26-8EE0-85B5311D8B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315" y="4807520"/>
                <a:ext cx="3554306" cy="3159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>
                  <a:lnSpc>
                    <a:spcPct val="100000"/>
                  </a:lnSpc>
                  <a:spcBef>
                    <a:spcPct val="0"/>
                  </a:spcBef>
                  <a:buNone/>
                  <a:defRPr sz="2400" b="1">
                    <a:solidFill>
                      <a:srgbClr val="0161A9"/>
                    </a:solidFill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161A9"/>
                  </a:solidFill>
                  <a:effectLst/>
                  <a:uLnTx/>
                  <a:uFillTx/>
                  <a:ea typeface="+mj-ea"/>
                  <a:cs typeface="+mj-cs"/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2072C860-4F0B-4385-A2F0-6C22BDA0026D}"/>
                </a:ext>
              </a:extLst>
            </p:cNvPr>
            <p:cNvSpPr txBox="1"/>
            <p:nvPr/>
          </p:nvSpPr>
          <p:spPr>
            <a:xfrm>
              <a:off x="8838219" y="4231539"/>
              <a:ext cx="29209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fr-CH" sz="2800" b="1" kern="0" dirty="0">
                  <a:solidFill>
                    <a:srgbClr val="0161A9"/>
                  </a:solidFill>
                  <a:ea typeface="+mj-ea"/>
                  <a:cs typeface="+mj-cs"/>
                </a:rPr>
                <a:t>L’aéronautique et </a:t>
              </a:r>
              <a:br>
                <a:rPr lang="fr-CH" sz="2800" b="1" kern="0" dirty="0">
                  <a:solidFill>
                    <a:srgbClr val="0161A9"/>
                  </a:solidFill>
                  <a:ea typeface="+mj-ea"/>
                  <a:cs typeface="+mj-cs"/>
                </a:rPr>
              </a:br>
              <a:r>
                <a:rPr lang="fr-CH" sz="2800" b="1" kern="0" dirty="0">
                  <a:solidFill>
                    <a:srgbClr val="0161A9"/>
                  </a:solidFill>
                  <a:ea typeface="+mj-ea"/>
                  <a:cs typeface="+mj-cs"/>
                </a:rPr>
                <a:t>le spatial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3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673061" y="1943154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7947" y="592667"/>
            <a:ext cx="9212580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4200" dirty="0">
                <a:solidFill>
                  <a:srgbClr val="0070C0"/>
                </a:solidFill>
              </a:rPr>
              <a:t>La fabrication de ces pièces nécessite des collaboratrices et des collaborateurs hautement qualifié(e)s.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3600" dirty="0">
              <a:solidFill>
                <a:srgbClr val="0070C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4" y="2597805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581522" y="809906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3580" y="1322013"/>
            <a:ext cx="8253842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7200" dirty="0">
                <a:solidFill>
                  <a:srgbClr val="0070C0"/>
                </a:solidFill>
              </a:rPr>
              <a:t>Les métiers du décolletage :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7200" b="1" dirty="0">
                <a:solidFill>
                  <a:srgbClr val="0070C0"/>
                </a:solidFill>
              </a:rPr>
              <a:t>un excellent choix </a:t>
            </a:r>
            <a:r>
              <a:rPr lang="fr-CH" altLang="fr-FR" sz="7200" b="1" dirty="0">
                <a:solidFill>
                  <a:srgbClr val="FFC000"/>
                </a:solidFill>
              </a:rPr>
              <a:t>pour TON avenir !</a:t>
            </a:r>
          </a:p>
        </p:txBody>
      </p:sp>
    </p:spTree>
    <p:extLst>
      <p:ext uri="{BB962C8B-B14F-4D97-AF65-F5344CB8AC3E}">
        <p14:creationId xmlns:p14="http://schemas.microsoft.com/office/powerpoint/2010/main" val="20507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-1910504" y="1934099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51" y="592667"/>
            <a:ext cx="2111338" cy="146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2" y="4849420"/>
            <a:ext cx="1612702" cy="161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40" y="4849420"/>
            <a:ext cx="2472857" cy="165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66" y="4849420"/>
            <a:ext cx="2421422" cy="166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03013" y="676523"/>
            <a:ext cx="6377940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2800" dirty="0">
                <a:solidFill>
                  <a:srgbClr val="0070C0"/>
                </a:solidFill>
              </a:rPr>
              <a:t>Les métiers du décolletage permettent de participer au développement de domaines d’activités essentiels et durables :</a:t>
            </a:r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55" y="4849420"/>
            <a:ext cx="1689549" cy="168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3" y="4831282"/>
            <a:ext cx="2447790" cy="163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363092-571A-4436-BD49-86C6F83AC141}"/>
              </a:ext>
            </a:extLst>
          </p:cNvPr>
          <p:cNvSpPr/>
          <p:nvPr/>
        </p:nvSpPr>
        <p:spPr>
          <a:xfrm>
            <a:off x="2503013" y="2297578"/>
            <a:ext cx="9096088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2800" dirty="0">
                <a:solidFill>
                  <a:srgbClr val="0070C0"/>
                </a:solidFill>
              </a:rPr>
              <a:t>CE SONT </a:t>
            </a:r>
            <a:r>
              <a:rPr lang="fr-CH" altLang="fr-FR" sz="2800" b="1" dirty="0">
                <a:solidFill>
                  <a:srgbClr val="0070C0"/>
                </a:solidFill>
              </a:rPr>
              <a:t>DES METIERS D’AVENIR </a:t>
            </a:r>
            <a:r>
              <a:rPr lang="fr-CH" altLang="fr-FR" sz="2800" dirty="0">
                <a:solidFill>
                  <a:srgbClr val="0070C0"/>
                </a:solidFill>
              </a:rPr>
              <a:t>ET ILS SONT DESTINES</a:t>
            </a:r>
            <a:br>
              <a:rPr lang="fr-CH" altLang="fr-FR" sz="2800" dirty="0">
                <a:solidFill>
                  <a:srgbClr val="0070C0"/>
                </a:solidFill>
              </a:rPr>
            </a:br>
            <a:r>
              <a:rPr lang="fr-CH" altLang="fr-FR" sz="2800" b="1" dirty="0">
                <a:solidFill>
                  <a:srgbClr val="0070C0"/>
                </a:solidFill>
              </a:rPr>
              <a:t>AUX FILLES COMME AUX GARCONS !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2800" b="1" dirty="0">
              <a:solidFill>
                <a:srgbClr val="0070C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2800" dirty="0">
                <a:solidFill>
                  <a:srgbClr val="0070C0"/>
                </a:solidFill>
              </a:rPr>
              <a:t>Ils t’offrent par ailleurs </a:t>
            </a:r>
            <a:r>
              <a:rPr lang="fr-CH" altLang="fr-FR" sz="2800" b="1" dirty="0">
                <a:solidFill>
                  <a:srgbClr val="0070C0"/>
                </a:solidFill>
              </a:rPr>
              <a:t>des possibilités de travail intéressant </a:t>
            </a:r>
            <a:r>
              <a:rPr lang="fr-CH" altLang="fr-FR" sz="2800" dirty="0">
                <a:solidFill>
                  <a:srgbClr val="0070C0"/>
                </a:solidFill>
              </a:rPr>
              <a:t>et</a:t>
            </a:r>
            <a:r>
              <a:rPr lang="fr-CH" altLang="fr-FR" sz="2800" b="1" dirty="0">
                <a:solidFill>
                  <a:srgbClr val="0070C0"/>
                </a:solidFill>
              </a:rPr>
              <a:t> des salaires attrayants !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idx="1"/>
          </p:nvPr>
        </p:nvSpPr>
        <p:spPr>
          <a:xfrm>
            <a:off x="1593850" y="777875"/>
            <a:ext cx="10598150" cy="4768850"/>
          </a:xfrm>
        </p:spPr>
        <p:txBody>
          <a:bodyPr>
            <a:normAutofit fontScale="97500"/>
          </a:bodyPr>
          <a:lstStyle/>
          <a:p>
            <a:br>
              <a:rPr lang="fr-CH" dirty="0">
                <a:solidFill>
                  <a:srgbClr val="0070C0"/>
                </a:solidFill>
              </a:rPr>
            </a:br>
            <a:r>
              <a:rPr lang="fr-CH" dirty="0">
                <a:solidFill>
                  <a:srgbClr val="0070C0"/>
                </a:solidFill>
              </a:rPr>
              <a:t> </a:t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 sz="6800" b="0" dirty="0">
                <a:solidFill>
                  <a:srgbClr val="0070C0"/>
                </a:solidFill>
              </a:rPr>
              <a:t>L</a:t>
            </a:r>
            <a:r>
              <a:rPr lang="fr-CH" sz="6800" dirty="0">
                <a:solidFill>
                  <a:srgbClr val="0070C0"/>
                </a:solidFill>
              </a:rPr>
              <a:t>e décolletage</a:t>
            </a:r>
            <a:r>
              <a:rPr lang="fr-CH" sz="6800" b="0" dirty="0">
                <a:solidFill>
                  <a:srgbClr val="0070C0"/>
                </a:solidFill>
              </a:rPr>
              <a:t>, </a:t>
            </a:r>
            <a:br>
              <a:rPr lang="fr-CH" sz="6800" b="0" dirty="0">
                <a:solidFill>
                  <a:srgbClr val="0070C0"/>
                </a:solidFill>
              </a:rPr>
            </a:br>
            <a:r>
              <a:rPr lang="fr-CH" sz="6800" b="0" dirty="0">
                <a:solidFill>
                  <a:srgbClr val="0070C0"/>
                </a:solidFill>
              </a:rPr>
              <a:t>c’est quoi en fait ?</a:t>
            </a:r>
          </a:p>
        </p:txBody>
      </p:sp>
    </p:spTree>
    <p:extLst>
      <p:ext uri="{BB962C8B-B14F-4D97-AF65-F5344CB8AC3E}">
        <p14:creationId xmlns:p14="http://schemas.microsoft.com/office/powerpoint/2010/main" val="11500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147929" y="1877619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3608" y="317921"/>
            <a:ext cx="8678708" cy="387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3600" dirty="0">
                <a:solidFill>
                  <a:srgbClr val="0070C0"/>
                </a:solidFill>
              </a:rPr>
              <a:t>Les métiers du décolletage offrent  </a:t>
            </a:r>
            <a:br>
              <a:rPr lang="fr-CH" altLang="fr-FR" sz="3600" dirty="0">
                <a:solidFill>
                  <a:srgbClr val="0070C0"/>
                </a:solidFill>
              </a:rPr>
            </a:br>
            <a:r>
              <a:rPr lang="fr-CH" altLang="fr-FR" sz="3600" dirty="0">
                <a:solidFill>
                  <a:srgbClr val="0070C0"/>
                </a:solidFill>
              </a:rPr>
              <a:t>4 apprentissages de niveaux différents :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36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H" altLang="fr-FR" sz="3600" b="1" dirty="0">
                <a:solidFill>
                  <a:srgbClr val="0070C0"/>
                </a:solidFill>
              </a:rPr>
              <a:t> </a:t>
            </a:r>
            <a:r>
              <a:rPr lang="fr-CH" altLang="fr-FR" sz="3600" b="1" dirty="0" err="1">
                <a:solidFill>
                  <a:srgbClr val="0070C0"/>
                </a:solidFill>
              </a:rPr>
              <a:t>Praticien-ne</a:t>
            </a:r>
            <a:r>
              <a:rPr lang="fr-CH" altLang="fr-FR" sz="3600" b="1" dirty="0">
                <a:solidFill>
                  <a:srgbClr val="0070C0"/>
                </a:solidFill>
              </a:rPr>
              <a:t> en mécanique AFP (2 ans)</a:t>
            </a:r>
          </a:p>
          <a:p>
            <a: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H" altLang="fr-FR" sz="3600" b="1" dirty="0">
                <a:solidFill>
                  <a:srgbClr val="0070C0"/>
                </a:solidFill>
              </a:rPr>
              <a:t> </a:t>
            </a:r>
            <a:r>
              <a:rPr lang="fr-CH" altLang="fr-FR" sz="3600" b="1" dirty="0" err="1">
                <a:solidFill>
                  <a:srgbClr val="0070C0"/>
                </a:solidFill>
              </a:rPr>
              <a:t>Mécanicien-ne</a:t>
            </a:r>
            <a:r>
              <a:rPr lang="fr-CH" altLang="fr-FR" sz="3600" b="1" dirty="0">
                <a:solidFill>
                  <a:srgbClr val="0070C0"/>
                </a:solidFill>
              </a:rPr>
              <a:t> de production CFC (3 ans)</a:t>
            </a:r>
          </a:p>
          <a:p>
            <a: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H" altLang="fr-FR" sz="3600" b="1" dirty="0">
                <a:solidFill>
                  <a:srgbClr val="0070C0"/>
                </a:solidFill>
              </a:rPr>
              <a:t> </a:t>
            </a:r>
            <a:r>
              <a:rPr lang="fr-CH" altLang="fr-FR" sz="3600" b="1" dirty="0" err="1">
                <a:solidFill>
                  <a:srgbClr val="0070C0"/>
                </a:solidFill>
              </a:rPr>
              <a:t>Polymécanicien-ne</a:t>
            </a:r>
            <a:r>
              <a:rPr lang="fr-CH" altLang="fr-FR" sz="3600" b="1" dirty="0">
                <a:solidFill>
                  <a:srgbClr val="0070C0"/>
                </a:solidFill>
              </a:rPr>
              <a:t> CFC (4 ans)</a:t>
            </a:r>
          </a:p>
          <a:p>
            <a: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H" altLang="fr-FR" sz="3600" b="1" dirty="0">
                <a:solidFill>
                  <a:srgbClr val="0070C0"/>
                </a:solidFill>
              </a:rPr>
              <a:t> </a:t>
            </a:r>
            <a:r>
              <a:rPr lang="fr-CH" altLang="fr-FR" sz="3600" b="1" dirty="0" err="1">
                <a:solidFill>
                  <a:srgbClr val="0070C0"/>
                </a:solidFill>
              </a:rPr>
              <a:t>Micromécanicien</a:t>
            </a:r>
            <a:r>
              <a:rPr lang="fr-CH" altLang="fr-FR" sz="3600" b="1" dirty="0">
                <a:solidFill>
                  <a:srgbClr val="0070C0"/>
                </a:solidFill>
              </a:rPr>
              <a:t>-ne CFC (4 ans)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1200" b="1" dirty="0">
              <a:solidFill>
                <a:srgbClr val="0070C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4" y="4393667"/>
            <a:ext cx="3620458" cy="208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73" y="4393667"/>
            <a:ext cx="3122647" cy="208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3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4408" y="416304"/>
            <a:ext cx="11073703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sz="4400" b="1" dirty="0">
                <a:solidFill>
                  <a:srgbClr val="0070C0"/>
                </a:solidFill>
              </a:rPr>
              <a:t>Et après ? </a:t>
            </a:r>
            <a:endParaRPr lang="fr-CH" altLang="fr-FR" sz="4400" b="1" dirty="0">
              <a:solidFill>
                <a:srgbClr val="0070C0"/>
              </a:solidFill>
            </a:endParaRPr>
          </a:p>
        </p:txBody>
      </p:sp>
      <p:sp>
        <p:nvSpPr>
          <p:cNvPr id="8" name="AutoShape 4" descr="Résultat de recherche d'images pour &quot;smile question&quot;">
            <a:hlinkClick r:id="rId2"/>
            <a:extLst>
              <a:ext uri="{FF2B5EF4-FFF2-40B4-BE49-F238E27FC236}">
                <a16:creationId xmlns:a16="http://schemas.microsoft.com/office/drawing/2014/main" id="{A30CEB5C-8388-4F6F-8ABD-4C3D4F4DFA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73580" y="1296097"/>
            <a:ext cx="9156700" cy="18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3000" dirty="0" err="1">
                <a:solidFill>
                  <a:srgbClr val="0070C0"/>
                </a:solidFill>
              </a:rPr>
              <a:t>Praticien-ne</a:t>
            </a:r>
            <a:r>
              <a:rPr lang="fr-CH" sz="3000" dirty="0">
                <a:solidFill>
                  <a:srgbClr val="0070C0"/>
                </a:solidFill>
              </a:rPr>
              <a:t> en mécanique – AFP 2 ans :</a:t>
            </a:r>
          </a:p>
          <a:p>
            <a:pPr algn="l"/>
            <a:r>
              <a:rPr lang="fr-CH" sz="3000" b="0" dirty="0">
                <a:solidFill>
                  <a:srgbClr val="0070C0"/>
                </a:solidFill>
              </a:rPr>
              <a:t>Possibilité d’effectuer un complément de formation pour obtenir le CFC de </a:t>
            </a:r>
            <a:r>
              <a:rPr lang="fr-CH" sz="3000" b="0" dirty="0" err="1">
                <a:solidFill>
                  <a:srgbClr val="0070C0"/>
                </a:solidFill>
              </a:rPr>
              <a:t>mécanicien-ne</a:t>
            </a:r>
            <a:r>
              <a:rPr lang="fr-CH" sz="3000" b="0" dirty="0">
                <a:solidFill>
                  <a:srgbClr val="0070C0"/>
                </a:solidFill>
              </a:rPr>
              <a:t> de production ou de </a:t>
            </a:r>
            <a:r>
              <a:rPr lang="fr-CH" sz="3000" b="0" dirty="0" err="1">
                <a:solidFill>
                  <a:srgbClr val="0070C0"/>
                </a:solidFill>
              </a:rPr>
              <a:t>polymécanicien-ne</a:t>
            </a:r>
            <a:r>
              <a:rPr lang="fr-CH" sz="3000" b="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7" name="AutoShape 4" descr="Résultat de recherche d'images pour &quot;smile question&quot;">
            <a:hlinkClick r:id="rId2"/>
            <a:extLst>
              <a:ext uri="{FF2B5EF4-FFF2-40B4-BE49-F238E27FC236}">
                <a16:creationId xmlns:a16="http://schemas.microsoft.com/office/drawing/2014/main" id="{31BABF6B-7633-4876-B40E-A57EA9CAD4E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73580" y="3455356"/>
            <a:ext cx="9156700" cy="18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3000" dirty="0" err="1">
                <a:solidFill>
                  <a:srgbClr val="0070C0"/>
                </a:solidFill>
              </a:rPr>
              <a:t>Mécanicien-ne</a:t>
            </a:r>
            <a:r>
              <a:rPr lang="fr-CH" sz="3000" dirty="0">
                <a:solidFill>
                  <a:srgbClr val="0070C0"/>
                </a:solidFill>
              </a:rPr>
              <a:t> de production – CFC 3 ans</a:t>
            </a:r>
            <a:br>
              <a:rPr lang="fr-CH" sz="3000" dirty="0">
                <a:solidFill>
                  <a:srgbClr val="0070C0"/>
                </a:solidFill>
              </a:rPr>
            </a:br>
            <a:r>
              <a:rPr lang="fr-CH" sz="3000" dirty="0" err="1">
                <a:solidFill>
                  <a:srgbClr val="0070C0"/>
                </a:solidFill>
              </a:rPr>
              <a:t>Polymécanicien-ne</a:t>
            </a:r>
            <a:r>
              <a:rPr lang="fr-CH" sz="3000" dirty="0">
                <a:solidFill>
                  <a:srgbClr val="0070C0"/>
                </a:solidFill>
              </a:rPr>
              <a:t> – CFC 4 ans</a:t>
            </a:r>
            <a:br>
              <a:rPr lang="fr-CH" sz="3000" dirty="0">
                <a:solidFill>
                  <a:srgbClr val="0070C0"/>
                </a:solidFill>
              </a:rPr>
            </a:br>
            <a:r>
              <a:rPr lang="fr-CH" sz="3000" dirty="0" err="1">
                <a:solidFill>
                  <a:srgbClr val="0070C0"/>
                </a:solidFill>
              </a:rPr>
              <a:t>Micromécanicien</a:t>
            </a:r>
            <a:r>
              <a:rPr lang="fr-CH" sz="3000" dirty="0">
                <a:solidFill>
                  <a:srgbClr val="0070C0"/>
                </a:solidFill>
              </a:rPr>
              <a:t>-ne – CFC 4 ans</a:t>
            </a:r>
          </a:p>
          <a:p>
            <a:pPr algn="l"/>
            <a:r>
              <a:rPr lang="fr-CH" sz="3000" b="0" dirty="0">
                <a:solidFill>
                  <a:srgbClr val="0070C0"/>
                </a:solidFill>
              </a:rPr>
              <a:t>Possibilité d’effectuer une maturité professionnelle, pendant l’apprentissage ou après l’obtention du CFC, permettant l’accès à une ES (Ecole Supérieure) ou une HES (Haute École Spécialisée). </a:t>
            </a:r>
          </a:p>
        </p:txBody>
      </p:sp>
    </p:spTree>
    <p:extLst>
      <p:ext uri="{BB962C8B-B14F-4D97-AF65-F5344CB8AC3E}">
        <p14:creationId xmlns:p14="http://schemas.microsoft.com/office/powerpoint/2010/main" val="13640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147929" y="1877619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7929" y="1026075"/>
            <a:ext cx="9392993" cy="412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5400" dirty="0">
                <a:solidFill>
                  <a:srgbClr val="0070C0"/>
                </a:solidFill>
              </a:rPr>
              <a:t>Des entreprises modernes et performantes offrent </a:t>
            </a:r>
            <a:r>
              <a:rPr lang="fr-CH" altLang="fr-FR" sz="5400" b="1" dirty="0">
                <a:solidFill>
                  <a:srgbClr val="0070C0"/>
                </a:solidFill>
              </a:rPr>
              <a:t>des places d’apprentissage super intéressantes </a:t>
            </a:r>
            <a:r>
              <a:rPr lang="fr-CH" altLang="fr-FR" sz="5400" dirty="0">
                <a:solidFill>
                  <a:srgbClr val="0070C0"/>
                </a:solidFill>
              </a:rPr>
              <a:t>dans</a:t>
            </a:r>
            <a:br>
              <a:rPr lang="fr-CH" altLang="fr-FR" sz="5400" dirty="0">
                <a:solidFill>
                  <a:srgbClr val="0070C0"/>
                </a:solidFill>
              </a:rPr>
            </a:br>
            <a:r>
              <a:rPr lang="fr-CH" altLang="fr-FR" sz="5400" dirty="0">
                <a:solidFill>
                  <a:srgbClr val="0070C0"/>
                </a:solidFill>
              </a:rPr>
              <a:t>les métiers du décolletage.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147929" y="1877619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3247" y="491252"/>
            <a:ext cx="9065012" cy="341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4400" dirty="0">
                <a:solidFill>
                  <a:srgbClr val="0070C0"/>
                </a:solidFill>
              </a:rPr>
              <a:t>Les métiers du décolletage ont </a:t>
            </a:r>
            <a:r>
              <a:rPr lang="fr-CH" altLang="fr-FR" sz="4400" b="1" dirty="0">
                <a:solidFill>
                  <a:srgbClr val="0070C0"/>
                </a:solidFill>
              </a:rPr>
              <a:t>considérablement évolué </a:t>
            </a:r>
            <a:r>
              <a:rPr lang="fr-CH" altLang="fr-FR" sz="4400" dirty="0">
                <a:solidFill>
                  <a:srgbClr val="0070C0"/>
                </a:solidFill>
              </a:rPr>
              <a:t>…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altLang="fr-FR" sz="4400" dirty="0">
                <a:solidFill>
                  <a:srgbClr val="0070C0"/>
                </a:solidFill>
              </a:rPr>
              <a:t>Des ateliers sales et bruyants, ils ont passé aux ateliers connectés et hyper modernes !</a:t>
            </a:r>
            <a:r>
              <a:rPr lang="fr-CH" altLang="fr-FR" sz="4400" dirty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CH" altLang="fr-FR" sz="12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47" y="4005333"/>
            <a:ext cx="3684170" cy="225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1F83D8-EC57-4A3E-91F9-1A4E36A2C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3" y="4002738"/>
            <a:ext cx="3379209" cy="225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3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574408" y="592667"/>
            <a:ext cx="7145789" cy="15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4400" b="0" dirty="0">
              <a:solidFill>
                <a:srgbClr val="0070C0"/>
              </a:solidFill>
            </a:endParaRPr>
          </a:p>
          <a:p>
            <a:pPr algn="l"/>
            <a:r>
              <a:rPr lang="fr-CH" sz="4400" b="0" dirty="0">
                <a:solidFill>
                  <a:srgbClr val="0070C0"/>
                </a:solidFill>
              </a:rPr>
              <a:t>Fais un stage en entreprise !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4408" y="416304"/>
            <a:ext cx="11073703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sz="4400" b="1" dirty="0">
                <a:solidFill>
                  <a:srgbClr val="0070C0"/>
                </a:solidFill>
              </a:rPr>
              <a:t>Découvre les métiers du décolletage …</a:t>
            </a:r>
            <a:endParaRPr lang="fr-CH" altLang="fr-FR" sz="4400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82" y="2660412"/>
            <a:ext cx="5203006" cy="347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4" descr="Résultat de recherche d'images pour &quot;smile question&quot;">
            <a:hlinkClick r:id="rId2"/>
            <a:extLst>
              <a:ext uri="{FF2B5EF4-FFF2-40B4-BE49-F238E27FC236}">
                <a16:creationId xmlns:a16="http://schemas.microsoft.com/office/drawing/2014/main" id="{A30CEB5C-8388-4F6F-8ABD-4C3D4F4DFA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48290" y="2519831"/>
            <a:ext cx="4100992" cy="27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3200" b="0" dirty="0">
                <a:solidFill>
                  <a:srgbClr val="0070C0"/>
                </a:solidFill>
              </a:rPr>
              <a:t>N’hésite pas à prendre notre </a:t>
            </a:r>
            <a:r>
              <a:rPr lang="fr-CH" sz="3200" dirty="0">
                <a:solidFill>
                  <a:srgbClr val="0070C0"/>
                </a:solidFill>
              </a:rPr>
              <a:t>flyer des métiers du décolletage </a:t>
            </a:r>
            <a:r>
              <a:rPr lang="fr-CH" sz="3200" b="0" dirty="0">
                <a:solidFill>
                  <a:srgbClr val="0070C0"/>
                </a:solidFill>
              </a:rPr>
              <a:t>avec la liste des entreprises formatrices.</a:t>
            </a:r>
          </a:p>
        </p:txBody>
      </p:sp>
    </p:spTree>
    <p:extLst>
      <p:ext uri="{BB962C8B-B14F-4D97-AF65-F5344CB8AC3E}">
        <p14:creationId xmlns:p14="http://schemas.microsoft.com/office/powerpoint/2010/main" val="1152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9712" y="1421866"/>
            <a:ext cx="8678708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9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4408" y="416304"/>
            <a:ext cx="11073703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fr-CH" sz="4400" b="1" dirty="0">
                <a:solidFill>
                  <a:srgbClr val="0070C0"/>
                </a:solidFill>
              </a:rPr>
              <a:t>Stages en entreprises</a:t>
            </a:r>
            <a:endParaRPr lang="fr-CH" altLang="fr-FR" sz="4400" b="1" dirty="0">
              <a:solidFill>
                <a:srgbClr val="0070C0"/>
              </a:solidFill>
            </a:endParaRPr>
          </a:p>
        </p:txBody>
      </p:sp>
      <p:sp>
        <p:nvSpPr>
          <p:cNvPr id="8" name="AutoShape 4" descr="Résultat de recherche d'images pour &quot;smile question&quot;">
            <a:hlinkClick r:id="rId2"/>
            <a:extLst>
              <a:ext uri="{FF2B5EF4-FFF2-40B4-BE49-F238E27FC236}">
                <a16:creationId xmlns:a16="http://schemas.microsoft.com/office/drawing/2014/main" id="{A30CEB5C-8388-4F6F-8ABD-4C3D4F4DFA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41152" y="1931292"/>
            <a:ext cx="9156700" cy="27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4000" b="0" dirty="0">
                <a:solidFill>
                  <a:srgbClr val="0070C0"/>
                </a:solidFill>
              </a:rPr>
              <a:t>Les entreprises formatrices et t’offrent la possibilité d’effectuer des stages pratiques. Durant ces stages, tu seras conseillé(e) quant au métier à choisir dans le domaine du décolletage.</a:t>
            </a:r>
          </a:p>
        </p:txBody>
      </p:sp>
    </p:spTree>
    <p:extLst>
      <p:ext uri="{BB962C8B-B14F-4D97-AF65-F5344CB8AC3E}">
        <p14:creationId xmlns:p14="http://schemas.microsoft.com/office/powerpoint/2010/main" val="38095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2531567" y="403958"/>
            <a:ext cx="9418264" cy="2285377"/>
          </a:xfrm>
        </p:spPr>
        <p:txBody>
          <a:bodyPr>
            <a:normAutofit fontScale="97500"/>
          </a:bodyPr>
          <a:lstStyle/>
          <a:p>
            <a:pPr algn="l"/>
            <a:r>
              <a:rPr lang="fr-CH" sz="5000" dirty="0">
                <a:solidFill>
                  <a:srgbClr val="0070C0"/>
                </a:solidFill>
              </a:rPr>
              <a:t>Le décolletage</a:t>
            </a:r>
            <a:r>
              <a:rPr lang="fr-CH" sz="5000" b="0" dirty="0">
                <a:solidFill>
                  <a:srgbClr val="0070C0"/>
                </a:solidFill>
              </a:rPr>
              <a:t>, c’est une activité industrielle qui a pour but de </a:t>
            </a:r>
            <a:r>
              <a:rPr lang="fr-CH" sz="5000" dirty="0">
                <a:solidFill>
                  <a:srgbClr val="0070C0"/>
                </a:solidFill>
              </a:rPr>
              <a:t>fabriquer des pièces</a:t>
            </a:r>
            <a:r>
              <a:rPr lang="fr-CH" sz="5000" b="0" dirty="0">
                <a:solidFill>
                  <a:srgbClr val="0070C0"/>
                </a:solidFill>
              </a:rPr>
              <a:t>.</a:t>
            </a:r>
          </a:p>
          <a:p>
            <a:pPr algn="l"/>
            <a:endParaRPr lang="fr-CH" sz="5000" dirty="0">
              <a:solidFill>
                <a:srgbClr val="0070C0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203450" y="3247376"/>
            <a:ext cx="4360188" cy="2568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4400" b="0" dirty="0">
                <a:solidFill>
                  <a:srgbClr val="0070C0"/>
                </a:solidFill>
              </a:rPr>
              <a:t>Des pièces de </a:t>
            </a:r>
            <a:r>
              <a:rPr lang="fr-CH" sz="4400" dirty="0">
                <a:solidFill>
                  <a:srgbClr val="0070C0"/>
                </a:solidFill>
              </a:rPr>
              <a:t>petite dimension </a:t>
            </a:r>
            <a:r>
              <a:rPr lang="fr-CH" sz="4400" b="0" dirty="0">
                <a:solidFill>
                  <a:srgbClr val="0070C0"/>
                </a:solidFill>
              </a:rPr>
              <a:t>et de </a:t>
            </a:r>
            <a:r>
              <a:rPr lang="fr-CH" sz="4400" dirty="0">
                <a:solidFill>
                  <a:srgbClr val="0070C0"/>
                </a:solidFill>
              </a:rPr>
              <a:t>grande précision </a:t>
            </a:r>
            <a:r>
              <a:rPr lang="fr-CH" sz="4400" b="0" dirty="0">
                <a:solidFill>
                  <a:srgbClr val="0070C0"/>
                </a:solidFill>
              </a:rPr>
              <a:t>!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5" y="2667780"/>
            <a:ext cx="3786262" cy="37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9" name="Titre 1"/>
          <p:cNvSpPr>
            <a:spLocks noGrp="1"/>
          </p:cNvSpPr>
          <p:nvPr>
            <p:ph idx="1"/>
          </p:nvPr>
        </p:nvSpPr>
        <p:spPr>
          <a:xfrm>
            <a:off x="1782813" y="592667"/>
            <a:ext cx="9275710" cy="973086"/>
          </a:xfrm>
        </p:spPr>
        <p:txBody>
          <a:bodyPr>
            <a:normAutofit lnSpcReduction="10000"/>
          </a:bodyPr>
          <a:lstStyle/>
          <a:p>
            <a:pPr algn="l"/>
            <a:r>
              <a:rPr lang="fr-CH" dirty="0">
                <a:solidFill>
                  <a:srgbClr val="0070C0"/>
                </a:solidFill>
              </a:rPr>
              <a:t>  </a:t>
            </a:r>
            <a:r>
              <a:rPr lang="fr-CH" sz="5400" dirty="0">
                <a:solidFill>
                  <a:srgbClr val="0070C0"/>
                </a:solidFill>
              </a:rPr>
              <a:t>Comment ça fonctionne ?</a:t>
            </a:r>
          </a:p>
        </p:txBody>
      </p:sp>
      <p:pic>
        <p:nvPicPr>
          <p:cNvPr id="10" name="Picture 3" descr="I:\Mes documents\poupee mobile plus copeaux.gif"/>
          <p:cNvPicPr>
            <a:picLocks noChangeAspect="1" noChangeArrowheads="1" noCrop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31" y="1703991"/>
            <a:ext cx="8472006" cy="40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9" name="Titre 1"/>
          <p:cNvSpPr>
            <a:spLocks noGrp="1"/>
          </p:cNvSpPr>
          <p:nvPr>
            <p:ph idx="1"/>
          </p:nvPr>
        </p:nvSpPr>
        <p:spPr>
          <a:xfrm>
            <a:off x="1593850" y="777875"/>
            <a:ext cx="10598150" cy="2256915"/>
          </a:xfrm>
        </p:spPr>
        <p:txBody>
          <a:bodyPr>
            <a:normAutofit/>
          </a:bodyPr>
          <a:lstStyle/>
          <a:p>
            <a:r>
              <a:rPr lang="fr-CH" sz="5400" dirty="0">
                <a:solidFill>
                  <a:srgbClr val="0070C0"/>
                </a:solidFill>
              </a:rPr>
              <a:t>Sur quelles machines ?</a:t>
            </a:r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344306" y="1785748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3200" b="0" dirty="0">
                <a:solidFill>
                  <a:srgbClr val="0070C0"/>
                </a:solidFill>
              </a:rPr>
              <a:t>Exemples de machines à commande numérique commercialisées aujourd’hui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3034790"/>
            <a:ext cx="2690553" cy="16213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51" y="5084278"/>
            <a:ext cx="2308118" cy="16008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14" y="3034790"/>
            <a:ext cx="2519442" cy="16008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84" y="5084279"/>
            <a:ext cx="3042561" cy="16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673061" y="1934101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730440" y="1706702"/>
            <a:ext cx="9832419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H" sz="6600" b="0" dirty="0">
                <a:solidFill>
                  <a:srgbClr val="0070C0"/>
                </a:solidFill>
              </a:rPr>
              <a:t>Mais des pièces </a:t>
            </a:r>
            <a:r>
              <a:rPr lang="fr-CH" sz="6600" dirty="0">
                <a:solidFill>
                  <a:srgbClr val="0070C0"/>
                </a:solidFill>
              </a:rPr>
              <a:t>pour</a:t>
            </a:r>
            <a:br>
              <a:rPr lang="fr-CH" sz="6600" dirty="0">
                <a:solidFill>
                  <a:srgbClr val="0070C0"/>
                </a:solidFill>
              </a:rPr>
            </a:br>
            <a:r>
              <a:rPr lang="fr-CH" sz="6600" dirty="0">
                <a:solidFill>
                  <a:srgbClr val="0070C0"/>
                </a:solidFill>
              </a:rPr>
              <a:t>faire quoi ?</a:t>
            </a:r>
          </a:p>
        </p:txBody>
      </p:sp>
    </p:spTree>
    <p:extLst>
      <p:ext uri="{BB962C8B-B14F-4D97-AF65-F5344CB8AC3E}">
        <p14:creationId xmlns:p14="http://schemas.microsoft.com/office/powerpoint/2010/main" val="34360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2"/>
          </p:cNvPr>
          <p:cNvSpPr txBox="1">
            <a:spLocks noChangeAspect="1" noChangeArrowheads="1"/>
          </p:cNvSpPr>
          <p:nvPr/>
        </p:nvSpPr>
        <p:spPr bwMode="auto">
          <a:xfrm>
            <a:off x="2804924" y="2315900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44827" y="1451791"/>
            <a:ext cx="5187018" cy="2681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H" sz="3600" b="0" dirty="0">
                <a:solidFill>
                  <a:srgbClr val="0070C0"/>
                </a:solidFill>
              </a:rPr>
              <a:t>Premier exemple</a:t>
            </a:r>
            <a:br>
              <a:rPr lang="fr-CH" sz="3700" b="0" dirty="0">
                <a:solidFill>
                  <a:srgbClr val="0070C0"/>
                </a:solidFill>
              </a:rPr>
            </a:br>
            <a:br>
              <a:rPr lang="fr-CH" sz="3700" b="0" dirty="0">
                <a:solidFill>
                  <a:srgbClr val="0070C0"/>
                </a:solidFill>
              </a:rPr>
            </a:br>
            <a:r>
              <a:rPr lang="fr-CH" sz="6000" b="0" dirty="0">
                <a:solidFill>
                  <a:srgbClr val="0070C0"/>
                </a:solidFill>
              </a:rPr>
              <a:t>Pour faire …</a:t>
            </a:r>
            <a:br>
              <a:rPr lang="fr-CH" sz="6000" dirty="0">
                <a:solidFill>
                  <a:srgbClr val="0070C0"/>
                </a:solidFill>
              </a:rPr>
            </a:br>
            <a:endParaRPr lang="fr-CH" sz="6000" dirty="0">
              <a:solidFill>
                <a:srgbClr val="0070C0"/>
              </a:solidFill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18" y="1451791"/>
            <a:ext cx="3954417" cy="395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8F60930-C0DB-4F32-9487-03974479C0A5}"/>
              </a:ext>
            </a:extLst>
          </p:cNvPr>
          <p:cNvSpPr txBox="1">
            <a:spLocks/>
          </p:cNvSpPr>
          <p:nvPr/>
        </p:nvSpPr>
        <p:spPr>
          <a:xfrm>
            <a:off x="1744827" y="3144032"/>
            <a:ext cx="4299320" cy="8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H" sz="5500" dirty="0">
                <a:solidFill>
                  <a:srgbClr val="0070C0"/>
                </a:solidFill>
              </a:rPr>
              <a:t>une montre !</a:t>
            </a:r>
          </a:p>
        </p:txBody>
      </p:sp>
    </p:spTree>
    <p:extLst>
      <p:ext uri="{BB962C8B-B14F-4D97-AF65-F5344CB8AC3E}">
        <p14:creationId xmlns:p14="http://schemas.microsoft.com/office/powerpoint/2010/main" val="32605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673061" y="1934101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48196" y="-287666"/>
            <a:ext cx="8678708" cy="4822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161A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fr-CH" sz="5400" dirty="0">
              <a:solidFill>
                <a:srgbClr val="0070C0"/>
              </a:solidFill>
            </a:endParaRPr>
          </a:p>
          <a:p>
            <a:r>
              <a:rPr lang="fr-CH" sz="5400" dirty="0">
                <a:solidFill>
                  <a:srgbClr val="0070C0"/>
                </a:solidFill>
              </a:rPr>
              <a:t>Des dizaines de pièces décolletées</a:t>
            </a:r>
            <a:r>
              <a:rPr lang="fr-CH" sz="5400" b="0" dirty="0">
                <a:solidFill>
                  <a:srgbClr val="0070C0"/>
                </a:solidFill>
              </a:rPr>
              <a:t> se trouvent</a:t>
            </a:r>
          </a:p>
          <a:p>
            <a:r>
              <a:rPr lang="fr-CH" sz="5400" b="0" dirty="0">
                <a:solidFill>
                  <a:srgbClr val="0070C0"/>
                </a:solidFill>
              </a:rPr>
              <a:t>dans une montre !</a:t>
            </a:r>
            <a:endParaRPr lang="fr-CH" sz="5400" dirty="0">
              <a:solidFill>
                <a:srgbClr val="0070C0"/>
              </a:solidFill>
            </a:endParaRPr>
          </a:p>
          <a:p>
            <a:pPr algn="l"/>
            <a:br>
              <a:rPr lang="fr-CH" sz="5400" dirty="0">
                <a:solidFill>
                  <a:srgbClr val="0070C0"/>
                </a:solidFill>
              </a:rPr>
            </a:br>
            <a:endParaRPr lang="fr-CH" sz="54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99" y="3234478"/>
            <a:ext cx="4770606" cy="325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0200" y="592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AutoShape 4" descr="Résultat de recherche d'images pour &quot;smile question&quot;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2247481" y="777333"/>
            <a:ext cx="8253843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b="1" kern="1200">
                <a:solidFill>
                  <a:srgbClr val="0161A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54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8101" y="854277"/>
            <a:ext cx="935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5400" dirty="0">
                <a:solidFill>
                  <a:srgbClr val="0070C0"/>
                </a:solidFill>
              </a:rPr>
              <a:t>Exemples de pièces d’horlogerie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17" y="2280966"/>
            <a:ext cx="2375863" cy="370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2280967"/>
            <a:ext cx="4283676" cy="370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7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5">
        <p:fade/>
      </p:transition>
    </mc:Choice>
    <mc:Fallback xmlns="">
      <p:transition spd="med" advTm="1575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Grand écran</PresentationFormat>
  <Paragraphs>70</Paragraphs>
  <Slides>25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Joëlle Schneiter</dc:creator>
  <cp:lastModifiedBy>Schneiter Joëlle</cp:lastModifiedBy>
  <cp:revision>306</cp:revision>
  <cp:lastPrinted>2024-01-22T18:58:24Z</cp:lastPrinted>
  <dcterms:created xsi:type="dcterms:W3CDTF">2022-01-02T14:10:55Z</dcterms:created>
  <dcterms:modified xsi:type="dcterms:W3CDTF">2024-03-14T08:07:19Z</dcterms:modified>
</cp:coreProperties>
</file>